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132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C1FEBA-E1AB-673F-B1A0-D36D221D7EB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01C42C2-6383-F930-2B97-3FA15A13B5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CEEA842-4A37-3BEA-1AD0-084FF001AEF4}"/>
              </a:ext>
            </a:extLst>
          </p:cNvPr>
          <p:cNvSpPr>
            <a:spLocks noGrp="1"/>
          </p:cNvSpPr>
          <p:nvPr>
            <p:ph type="dt" sz="half" idx="10"/>
          </p:nvPr>
        </p:nvSpPr>
        <p:spPr/>
        <p:txBody>
          <a:bodyPr/>
          <a:lstStyle/>
          <a:p>
            <a:fld id="{1B6B835F-30D1-47B4-8E35-8F8708B4D2FA}" type="datetimeFigureOut">
              <a:rPr kumimoji="1" lang="ja-JP" altLang="en-US" smtClean="0"/>
              <a:t>2025/4/15</a:t>
            </a:fld>
            <a:endParaRPr kumimoji="1" lang="ja-JP" altLang="en-US"/>
          </a:p>
        </p:txBody>
      </p:sp>
      <p:sp>
        <p:nvSpPr>
          <p:cNvPr id="5" name="フッター プレースホルダー 4">
            <a:extLst>
              <a:ext uri="{FF2B5EF4-FFF2-40B4-BE49-F238E27FC236}">
                <a16:creationId xmlns:a16="http://schemas.microsoft.com/office/drawing/2014/main" id="{CAD75CB9-EEF9-9146-C3E2-CE1470AE2F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8BC4DD8-3AA6-1F1C-C298-105FC6EF4250}"/>
              </a:ext>
            </a:extLst>
          </p:cNvPr>
          <p:cNvSpPr>
            <a:spLocks noGrp="1"/>
          </p:cNvSpPr>
          <p:nvPr>
            <p:ph type="sldNum" sz="quarter" idx="12"/>
          </p:nvPr>
        </p:nvSpPr>
        <p:spPr/>
        <p:txBody>
          <a:body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1003476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0C043A-6A7B-E0E3-3F68-33CE0086679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8AB63AB-E18D-86F4-F7A9-F5A55D90BD5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6837BAE-73CD-6F16-1B60-4AA67F69BCBC}"/>
              </a:ext>
            </a:extLst>
          </p:cNvPr>
          <p:cNvSpPr>
            <a:spLocks noGrp="1"/>
          </p:cNvSpPr>
          <p:nvPr>
            <p:ph type="dt" sz="half" idx="10"/>
          </p:nvPr>
        </p:nvSpPr>
        <p:spPr/>
        <p:txBody>
          <a:bodyPr/>
          <a:lstStyle/>
          <a:p>
            <a:fld id="{1B6B835F-30D1-47B4-8E35-8F8708B4D2FA}" type="datetimeFigureOut">
              <a:rPr kumimoji="1" lang="ja-JP" altLang="en-US" smtClean="0"/>
              <a:t>2025/4/15</a:t>
            </a:fld>
            <a:endParaRPr kumimoji="1" lang="ja-JP" altLang="en-US"/>
          </a:p>
        </p:txBody>
      </p:sp>
      <p:sp>
        <p:nvSpPr>
          <p:cNvPr id="5" name="フッター プレースホルダー 4">
            <a:extLst>
              <a:ext uri="{FF2B5EF4-FFF2-40B4-BE49-F238E27FC236}">
                <a16:creationId xmlns:a16="http://schemas.microsoft.com/office/drawing/2014/main" id="{29B4A9DA-798F-EEEF-5606-E30611660CD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6E9958-1DF2-85FF-AADC-66E56C39E1B5}"/>
              </a:ext>
            </a:extLst>
          </p:cNvPr>
          <p:cNvSpPr>
            <a:spLocks noGrp="1"/>
          </p:cNvSpPr>
          <p:nvPr>
            <p:ph type="sldNum" sz="quarter" idx="12"/>
          </p:nvPr>
        </p:nvSpPr>
        <p:spPr/>
        <p:txBody>
          <a:body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1390272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0AAABCA-A929-0A7D-23EF-702D10D9D45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9C2CE00-8EC2-B2B5-777F-9197A70E60A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FE79BEA-7E61-6AFD-023D-27A17AC46BFA}"/>
              </a:ext>
            </a:extLst>
          </p:cNvPr>
          <p:cNvSpPr>
            <a:spLocks noGrp="1"/>
          </p:cNvSpPr>
          <p:nvPr>
            <p:ph type="dt" sz="half" idx="10"/>
          </p:nvPr>
        </p:nvSpPr>
        <p:spPr/>
        <p:txBody>
          <a:bodyPr/>
          <a:lstStyle/>
          <a:p>
            <a:fld id="{1B6B835F-30D1-47B4-8E35-8F8708B4D2FA}" type="datetimeFigureOut">
              <a:rPr kumimoji="1" lang="ja-JP" altLang="en-US" smtClean="0"/>
              <a:t>2025/4/15</a:t>
            </a:fld>
            <a:endParaRPr kumimoji="1" lang="ja-JP" altLang="en-US"/>
          </a:p>
        </p:txBody>
      </p:sp>
      <p:sp>
        <p:nvSpPr>
          <p:cNvPr id="5" name="フッター プレースホルダー 4">
            <a:extLst>
              <a:ext uri="{FF2B5EF4-FFF2-40B4-BE49-F238E27FC236}">
                <a16:creationId xmlns:a16="http://schemas.microsoft.com/office/drawing/2014/main" id="{DB5E5DE2-6DFC-CC40-8117-D4C731DFCB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1072124-D63A-DDDC-94F6-95290098CBE4}"/>
              </a:ext>
            </a:extLst>
          </p:cNvPr>
          <p:cNvSpPr>
            <a:spLocks noGrp="1"/>
          </p:cNvSpPr>
          <p:nvPr>
            <p:ph type="sldNum" sz="quarter" idx="12"/>
          </p:nvPr>
        </p:nvSpPr>
        <p:spPr/>
        <p:txBody>
          <a:body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3722519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440F0B-8B30-412B-1AF1-709AC988023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D54BB4E-244B-027E-74A1-847213A9DA3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8CDB206-18EA-F643-E8DA-BBAA871FAFBA}"/>
              </a:ext>
            </a:extLst>
          </p:cNvPr>
          <p:cNvSpPr>
            <a:spLocks noGrp="1"/>
          </p:cNvSpPr>
          <p:nvPr>
            <p:ph type="dt" sz="half" idx="10"/>
          </p:nvPr>
        </p:nvSpPr>
        <p:spPr/>
        <p:txBody>
          <a:bodyPr/>
          <a:lstStyle/>
          <a:p>
            <a:fld id="{1B6B835F-30D1-47B4-8E35-8F8708B4D2FA}" type="datetimeFigureOut">
              <a:rPr kumimoji="1" lang="ja-JP" altLang="en-US" smtClean="0"/>
              <a:t>2025/4/15</a:t>
            </a:fld>
            <a:endParaRPr kumimoji="1" lang="ja-JP" altLang="en-US"/>
          </a:p>
        </p:txBody>
      </p:sp>
      <p:sp>
        <p:nvSpPr>
          <p:cNvPr id="5" name="フッター プレースホルダー 4">
            <a:extLst>
              <a:ext uri="{FF2B5EF4-FFF2-40B4-BE49-F238E27FC236}">
                <a16:creationId xmlns:a16="http://schemas.microsoft.com/office/drawing/2014/main" id="{BB264D26-4D15-7037-9DAF-7E35C2B0845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334446-39A5-80D9-C7C4-104696870BEB}"/>
              </a:ext>
            </a:extLst>
          </p:cNvPr>
          <p:cNvSpPr>
            <a:spLocks noGrp="1"/>
          </p:cNvSpPr>
          <p:nvPr>
            <p:ph type="sldNum" sz="quarter" idx="12"/>
          </p:nvPr>
        </p:nvSpPr>
        <p:spPr/>
        <p:txBody>
          <a:body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1590603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A1A7EF-DB19-3965-5BB1-1FED8C72B0E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FE9DCE3-E555-89FD-BBF0-4B4CF47E9D8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E2EF59B-0D12-4855-D6D8-1C1014D020BC}"/>
              </a:ext>
            </a:extLst>
          </p:cNvPr>
          <p:cNvSpPr>
            <a:spLocks noGrp="1"/>
          </p:cNvSpPr>
          <p:nvPr>
            <p:ph type="dt" sz="half" idx="10"/>
          </p:nvPr>
        </p:nvSpPr>
        <p:spPr/>
        <p:txBody>
          <a:bodyPr/>
          <a:lstStyle/>
          <a:p>
            <a:fld id="{1B6B835F-30D1-47B4-8E35-8F8708B4D2FA}" type="datetimeFigureOut">
              <a:rPr kumimoji="1" lang="ja-JP" altLang="en-US" smtClean="0"/>
              <a:t>2025/4/15</a:t>
            </a:fld>
            <a:endParaRPr kumimoji="1" lang="ja-JP" altLang="en-US"/>
          </a:p>
        </p:txBody>
      </p:sp>
      <p:sp>
        <p:nvSpPr>
          <p:cNvPr id="5" name="フッター プレースホルダー 4">
            <a:extLst>
              <a:ext uri="{FF2B5EF4-FFF2-40B4-BE49-F238E27FC236}">
                <a16:creationId xmlns:a16="http://schemas.microsoft.com/office/drawing/2014/main" id="{75D86AA3-5F7A-0C85-1374-82D73F64165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47B625-7F1A-E787-968B-CD8C94433E23}"/>
              </a:ext>
            </a:extLst>
          </p:cNvPr>
          <p:cNvSpPr>
            <a:spLocks noGrp="1"/>
          </p:cNvSpPr>
          <p:nvPr>
            <p:ph type="sldNum" sz="quarter" idx="12"/>
          </p:nvPr>
        </p:nvSpPr>
        <p:spPr/>
        <p:txBody>
          <a:body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4187922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DB24CD-0A09-A677-CF0F-119AF8D6FCB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E83E0AF-F6F3-00F5-4706-CE9430751B9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035B176-96CF-1481-20B6-12570A5C7D6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B1276C8-7F66-2B24-FAC7-08304BEF5264}"/>
              </a:ext>
            </a:extLst>
          </p:cNvPr>
          <p:cNvSpPr>
            <a:spLocks noGrp="1"/>
          </p:cNvSpPr>
          <p:nvPr>
            <p:ph type="dt" sz="half" idx="10"/>
          </p:nvPr>
        </p:nvSpPr>
        <p:spPr/>
        <p:txBody>
          <a:bodyPr/>
          <a:lstStyle/>
          <a:p>
            <a:fld id="{1B6B835F-30D1-47B4-8E35-8F8708B4D2FA}" type="datetimeFigureOut">
              <a:rPr kumimoji="1" lang="ja-JP" altLang="en-US" smtClean="0"/>
              <a:t>2025/4/15</a:t>
            </a:fld>
            <a:endParaRPr kumimoji="1" lang="ja-JP" altLang="en-US"/>
          </a:p>
        </p:txBody>
      </p:sp>
      <p:sp>
        <p:nvSpPr>
          <p:cNvPr id="6" name="フッター プレースホルダー 5">
            <a:extLst>
              <a:ext uri="{FF2B5EF4-FFF2-40B4-BE49-F238E27FC236}">
                <a16:creationId xmlns:a16="http://schemas.microsoft.com/office/drawing/2014/main" id="{03498B9F-C327-E2E0-1FB2-AA274FA890F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96DCB3-C8D5-8966-5235-3AFDC1DB59A4}"/>
              </a:ext>
            </a:extLst>
          </p:cNvPr>
          <p:cNvSpPr>
            <a:spLocks noGrp="1"/>
          </p:cNvSpPr>
          <p:nvPr>
            <p:ph type="sldNum" sz="quarter" idx="12"/>
          </p:nvPr>
        </p:nvSpPr>
        <p:spPr/>
        <p:txBody>
          <a:body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343214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B6590D-82B9-903C-7784-453BED6929F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85C006-1373-03A3-AF2A-4D05BD9187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33130EC-79E1-FA36-B8EF-5095C1B9279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5C32E35-E61D-B03B-7992-5A26BB27FF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EE841DE-71E7-BB43-17B0-4505B396AC4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EB615C2-F872-D841-3E49-8784E9DA0174}"/>
              </a:ext>
            </a:extLst>
          </p:cNvPr>
          <p:cNvSpPr>
            <a:spLocks noGrp="1"/>
          </p:cNvSpPr>
          <p:nvPr>
            <p:ph type="dt" sz="half" idx="10"/>
          </p:nvPr>
        </p:nvSpPr>
        <p:spPr/>
        <p:txBody>
          <a:bodyPr/>
          <a:lstStyle/>
          <a:p>
            <a:fld id="{1B6B835F-30D1-47B4-8E35-8F8708B4D2FA}" type="datetimeFigureOut">
              <a:rPr kumimoji="1" lang="ja-JP" altLang="en-US" smtClean="0"/>
              <a:t>2025/4/15</a:t>
            </a:fld>
            <a:endParaRPr kumimoji="1" lang="ja-JP" altLang="en-US"/>
          </a:p>
        </p:txBody>
      </p:sp>
      <p:sp>
        <p:nvSpPr>
          <p:cNvPr id="8" name="フッター プレースホルダー 7">
            <a:extLst>
              <a:ext uri="{FF2B5EF4-FFF2-40B4-BE49-F238E27FC236}">
                <a16:creationId xmlns:a16="http://schemas.microsoft.com/office/drawing/2014/main" id="{4776A860-F2A9-4A35-F18B-2A948D8C48F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65522F4-B055-DBCF-56BB-D941A1028A5A}"/>
              </a:ext>
            </a:extLst>
          </p:cNvPr>
          <p:cNvSpPr>
            <a:spLocks noGrp="1"/>
          </p:cNvSpPr>
          <p:nvPr>
            <p:ph type="sldNum" sz="quarter" idx="12"/>
          </p:nvPr>
        </p:nvSpPr>
        <p:spPr/>
        <p:txBody>
          <a:body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2714137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3CBC1-C891-E624-5417-15F50275787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A3DD650-609B-4EAB-E70A-7BF5A8D47430}"/>
              </a:ext>
            </a:extLst>
          </p:cNvPr>
          <p:cNvSpPr>
            <a:spLocks noGrp="1"/>
          </p:cNvSpPr>
          <p:nvPr>
            <p:ph type="dt" sz="half" idx="10"/>
          </p:nvPr>
        </p:nvSpPr>
        <p:spPr/>
        <p:txBody>
          <a:bodyPr/>
          <a:lstStyle/>
          <a:p>
            <a:fld id="{1B6B835F-30D1-47B4-8E35-8F8708B4D2FA}" type="datetimeFigureOut">
              <a:rPr kumimoji="1" lang="ja-JP" altLang="en-US" smtClean="0"/>
              <a:t>2025/4/15</a:t>
            </a:fld>
            <a:endParaRPr kumimoji="1" lang="ja-JP" altLang="en-US"/>
          </a:p>
        </p:txBody>
      </p:sp>
      <p:sp>
        <p:nvSpPr>
          <p:cNvPr id="4" name="フッター プレースホルダー 3">
            <a:extLst>
              <a:ext uri="{FF2B5EF4-FFF2-40B4-BE49-F238E27FC236}">
                <a16:creationId xmlns:a16="http://schemas.microsoft.com/office/drawing/2014/main" id="{B84820AE-9D07-498B-0FE1-C293697133A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B436694-21E0-182C-1A8E-CBE4B9E41E06}"/>
              </a:ext>
            </a:extLst>
          </p:cNvPr>
          <p:cNvSpPr>
            <a:spLocks noGrp="1"/>
          </p:cNvSpPr>
          <p:nvPr>
            <p:ph type="sldNum" sz="quarter" idx="12"/>
          </p:nvPr>
        </p:nvSpPr>
        <p:spPr/>
        <p:txBody>
          <a:body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1468915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55903A9-E4DA-2B84-4298-724749A54FC0}"/>
              </a:ext>
            </a:extLst>
          </p:cNvPr>
          <p:cNvSpPr>
            <a:spLocks noGrp="1"/>
          </p:cNvSpPr>
          <p:nvPr>
            <p:ph type="dt" sz="half" idx="10"/>
          </p:nvPr>
        </p:nvSpPr>
        <p:spPr/>
        <p:txBody>
          <a:bodyPr/>
          <a:lstStyle/>
          <a:p>
            <a:fld id="{1B6B835F-30D1-47B4-8E35-8F8708B4D2FA}" type="datetimeFigureOut">
              <a:rPr kumimoji="1" lang="ja-JP" altLang="en-US" smtClean="0"/>
              <a:t>2025/4/15</a:t>
            </a:fld>
            <a:endParaRPr kumimoji="1" lang="ja-JP" altLang="en-US"/>
          </a:p>
        </p:txBody>
      </p:sp>
      <p:sp>
        <p:nvSpPr>
          <p:cNvPr id="3" name="フッター プレースホルダー 2">
            <a:extLst>
              <a:ext uri="{FF2B5EF4-FFF2-40B4-BE49-F238E27FC236}">
                <a16:creationId xmlns:a16="http://schemas.microsoft.com/office/drawing/2014/main" id="{B455F6E1-3817-34CF-124F-A1C66AFAC2E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7944D54-49C0-7CD6-4F1A-6FCD8225EEA1}"/>
              </a:ext>
            </a:extLst>
          </p:cNvPr>
          <p:cNvSpPr>
            <a:spLocks noGrp="1"/>
          </p:cNvSpPr>
          <p:nvPr>
            <p:ph type="sldNum" sz="quarter" idx="12"/>
          </p:nvPr>
        </p:nvSpPr>
        <p:spPr/>
        <p:txBody>
          <a:body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290335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FBFD53-B834-677A-8F6B-8F9007409BC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BAC29D5-8F92-6B82-34CC-D8DBBA8316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061BF1E-E5FD-F62C-3E40-763DC712A6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7534632-1D3A-25C7-0870-A8AFD79FBD23}"/>
              </a:ext>
            </a:extLst>
          </p:cNvPr>
          <p:cNvSpPr>
            <a:spLocks noGrp="1"/>
          </p:cNvSpPr>
          <p:nvPr>
            <p:ph type="dt" sz="half" idx="10"/>
          </p:nvPr>
        </p:nvSpPr>
        <p:spPr/>
        <p:txBody>
          <a:bodyPr/>
          <a:lstStyle/>
          <a:p>
            <a:fld id="{1B6B835F-30D1-47B4-8E35-8F8708B4D2FA}" type="datetimeFigureOut">
              <a:rPr kumimoji="1" lang="ja-JP" altLang="en-US" smtClean="0"/>
              <a:t>2025/4/15</a:t>
            </a:fld>
            <a:endParaRPr kumimoji="1" lang="ja-JP" altLang="en-US"/>
          </a:p>
        </p:txBody>
      </p:sp>
      <p:sp>
        <p:nvSpPr>
          <p:cNvPr id="6" name="フッター プレースホルダー 5">
            <a:extLst>
              <a:ext uri="{FF2B5EF4-FFF2-40B4-BE49-F238E27FC236}">
                <a16:creationId xmlns:a16="http://schemas.microsoft.com/office/drawing/2014/main" id="{3C1125F8-BEAD-930B-E576-64A6812EA80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A594872-342A-B913-D4A8-1AD0EC4EB451}"/>
              </a:ext>
            </a:extLst>
          </p:cNvPr>
          <p:cNvSpPr>
            <a:spLocks noGrp="1"/>
          </p:cNvSpPr>
          <p:nvPr>
            <p:ph type="sldNum" sz="quarter" idx="12"/>
          </p:nvPr>
        </p:nvSpPr>
        <p:spPr/>
        <p:txBody>
          <a:body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2466992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1A195-EDA5-F6B2-FD0C-54063D8212B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B56D0F2-E2E9-0151-A53F-09350E368A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C865812-2F1E-26EF-EEFF-1EA9468D76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7629817-6550-60F2-7910-7D522B469588}"/>
              </a:ext>
            </a:extLst>
          </p:cNvPr>
          <p:cNvSpPr>
            <a:spLocks noGrp="1"/>
          </p:cNvSpPr>
          <p:nvPr>
            <p:ph type="dt" sz="half" idx="10"/>
          </p:nvPr>
        </p:nvSpPr>
        <p:spPr/>
        <p:txBody>
          <a:bodyPr/>
          <a:lstStyle/>
          <a:p>
            <a:fld id="{1B6B835F-30D1-47B4-8E35-8F8708B4D2FA}" type="datetimeFigureOut">
              <a:rPr kumimoji="1" lang="ja-JP" altLang="en-US" smtClean="0"/>
              <a:t>2025/4/15</a:t>
            </a:fld>
            <a:endParaRPr kumimoji="1" lang="ja-JP" altLang="en-US"/>
          </a:p>
        </p:txBody>
      </p:sp>
      <p:sp>
        <p:nvSpPr>
          <p:cNvPr id="6" name="フッター プレースホルダー 5">
            <a:extLst>
              <a:ext uri="{FF2B5EF4-FFF2-40B4-BE49-F238E27FC236}">
                <a16:creationId xmlns:a16="http://schemas.microsoft.com/office/drawing/2014/main" id="{A97FA72E-5F0C-D057-CBF5-535A0BAC0BC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C2E31CD-81D7-C295-CF64-B36B309D0FCB}"/>
              </a:ext>
            </a:extLst>
          </p:cNvPr>
          <p:cNvSpPr>
            <a:spLocks noGrp="1"/>
          </p:cNvSpPr>
          <p:nvPr>
            <p:ph type="sldNum" sz="quarter" idx="12"/>
          </p:nvPr>
        </p:nvSpPr>
        <p:spPr/>
        <p:txBody>
          <a:body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3104684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63599D6-FD45-F680-030A-83F472F4E8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DD83A17-C20B-0A41-4F52-9F026CDD8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BFC0AE4-FC3F-0958-7E84-2C12080DC6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B6B835F-30D1-47B4-8E35-8F8708B4D2FA}" type="datetimeFigureOut">
              <a:rPr kumimoji="1" lang="ja-JP" altLang="en-US" smtClean="0"/>
              <a:t>2025/4/15</a:t>
            </a:fld>
            <a:endParaRPr kumimoji="1" lang="ja-JP" altLang="en-US"/>
          </a:p>
        </p:txBody>
      </p:sp>
      <p:sp>
        <p:nvSpPr>
          <p:cNvPr id="5" name="フッター プレースホルダー 4">
            <a:extLst>
              <a:ext uri="{FF2B5EF4-FFF2-40B4-BE49-F238E27FC236}">
                <a16:creationId xmlns:a16="http://schemas.microsoft.com/office/drawing/2014/main" id="{5EB1B915-3C48-8F0F-186B-E0E1D54F7B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A068020-2F73-92AF-0094-1981723B77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EC118D5-0282-44B0-A63E-30866087096A}" type="slidenum">
              <a:rPr kumimoji="1" lang="ja-JP" altLang="en-US" smtClean="0"/>
              <a:t>‹#›</a:t>
            </a:fld>
            <a:endParaRPr kumimoji="1" lang="ja-JP" altLang="en-US"/>
          </a:p>
        </p:txBody>
      </p:sp>
    </p:spTree>
    <p:extLst>
      <p:ext uri="{BB962C8B-B14F-4D97-AF65-F5344CB8AC3E}">
        <p14:creationId xmlns:p14="http://schemas.microsoft.com/office/powerpoint/2010/main" val="1741203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5807E0C-28DB-0D13-81EB-E23DF081177A}"/>
              </a:ext>
            </a:extLst>
          </p:cNvPr>
          <p:cNvSpPr/>
          <p:nvPr/>
        </p:nvSpPr>
        <p:spPr>
          <a:xfrm>
            <a:off x="1524000" y="1600200"/>
            <a:ext cx="9144000" cy="1909763"/>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BF0A129A-89F8-7108-B7CE-2750076DDD55}"/>
              </a:ext>
            </a:extLst>
          </p:cNvPr>
          <p:cNvSpPr>
            <a:spLocks noGrp="1"/>
          </p:cNvSpPr>
          <p:nvPr>
            <p:ph type="ctrTitle"/>
          </p:nvPr>
        </p:nvSpPr>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～児童発達支援～</a:t>
            </a:r>
            <a:br>
              <a:rPr kumimoji="1" lang="ja-JP" altLang="en-US" dirty="0">
                <a:latin typeface="BIZ UDPゴシック" panose="020B0400000000000000" pitchFamily="50" charset="-128"/>
                <a:ea typeface="BIZ UDPゴシック" panose="020B0400000000000000" pitchFamily="50" charset="-128"/>
              </a:rPr>
            </a:br>
            <a:r>
              <a:rPr kumimoji="1" lang="en-US" altLang="ja-JP" dirty="0">
                <a:latin typeface="BIZ UDPゴシック" panose="020B0400000000000000" pitchFamily="50" charset="-128"/>
                <a:ea typeface="BIZ UDPゴシック" panose="020B0400000000000000" pitchFamily="50" charset="-128"/>
              </a:rPr>
              <a:t>5</a:t>
            </a:r>
            <a:r>
              <a:rPr kumimoji="1" lang="ja-JP" altLang="en-US" dirty="0">
                <a:latin typeface="BIZ UDPゴシック" panose="020B0400000000000000" pitchFamily="50" charset="-128"/>
                <a:ea typeface="BIZ UDPゴシック" panose="020B0400000000000000" pitchFamily="50" charset="-128"/>
              </a:rPr>
              <a:t>領域支援プログラム</a:t>
            </a:r>
          </a:p>
        </p:txBody>
      </p:sp>
      <p:sp>
        <p:nvSpPr>
          <p:cNvPr id="3" name="字幕 2">
            <a:extLst>
              <a:ext uri="{FF2B5EF4-FFF2-40B4-BE49-F238E27FC236}">
                <a16:creationId xmlns:a16="http://schemas.microsoft.com/office/drawing/2014/main" id="{CAE70415-0CA5-6243-C8AD-CE7F46E18436}"/>
              </a:ext>
            </a:extLst>
          </p:cNvPr>
          <p:cNvSpPr>
            <a:spLocks noGrp="1"/>
          </p:cNvSpPr>
          <p:nvPr>
            <p:ph type="subTitle" idx="1"/>
          </p:nvPr>
        </p:nvSpPr>
        <p:spPr/>
        <p:txBody>
          <a:bodyPr>
            <a:normAutofit fontScale="92500"/>
          </a:bodyPr>
          <a:lstStyle/>
          <a:p>
            <a:r>
              <a:rPr kumimoji="1" lang="ja-JP" altLang="en-US" dirty="0"/>
              <a:t>児童発達支援事業所並びに放課後等デイサービス事業所は令和</a:t>
            </a:r>
            <a:r>
              <a:rPr kumimoji="1" lang="en-US" altLang="ja-JP" dirty="0"/>
              <a:t>6</a:t>
            </a:r>
            <a:r>
              <a:rPr kumimoji="1" lang="ja-JP" altLang="en-US" dirty="0"/>
              <a:t>年度の</a:t>
            </a:r>
          </a:p>
          <a:p>
            <a:r>
              <a:rPr kumimoji="1" lang="ja-JP" altLang="en-US" dirty="0"/>
              <a:t>報酬改定におきまして「</a:t>
            </a:r>
            <a:r>
              <a:rPr kumimoji="1" lang="en-US" altLang="ja-JP" dirty="0"/>
              <a:t>5</a:t>
            </a:r>
            <a:r>
              <a:rPr kumimoji="1" lang="ja-JP" altLang="en-US" dirty="0"/>
              <a:t>領域を含む総合的な支援を提供すること」が</a:t>
            </a:r>
          </a:p>
          <a:p>
            <a:r>
              <a:rPr kumimoji="1" lang="ja-JP" altLang="en-US" dirty="0"/>
              <a:t>基本となりました。</a:t>
            </a:r>
          </a:p>
        </p:txBody>
      </p:sp>
    </p:spTree>
    <p:extLst>
      <p:ext uri="{BB962C8B-B14F-4D97-AF65-F5344CB8AC3E}">
        <p14:creationId xmlns:p14="http://schemas.microsoft.com/office/powerpoint/2010/main" val="1286966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4A2958B1-1DDF-D6DF-C27D-56E2D63D6A51}"/>
              </a:ext>
            </a:extLst>
          </p:cNvPr>
          <p:cNvSpPr/>
          <p:nvPr/>
        </p:nvSpPr>
        <p:spPr>
          <a:xfrm>
            <a:off x="838200" y="408214"/>
            <a:ext cx="10515600" cy="1175657"/>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2AE82B8-8C76-93CB-97E3-4F78317B13C1}"/>
              </a:ext>
            </a:extLst>
          </p:cNvPr>
          <p:cNvSpPr>
            <a:spLocks noGrp="1"/>
          </p:cNvSpPr>
          <p:nvPr>
            <p:ph type="title"/>
          </p:nvPr>
        </p:nvSpPr>
        <p:spPr/>
        <p:txBody>
          <a:bodyPr/>
          <a:lstStyle/>
          <a:p>
            <a:pPr algn="ctr"/>
            <a:r>
              <a:rPr kumimoji="1" lang="ja-JP" altLang="en-US" dirty="0"/>
              <a:t>➀支援プログラム作成までの流れ</a:t>
            </a:r>
          </a:p>
        </p:txBody>
      </p:sp>
      <p:sp>
        <p:nvSpPr>
          <p:cNvPr id="3" name="コンテンツ プレースホルダー 2">
            <a:extLst>
              <a:ext uri="{FF2B5EF4-FFF2-40B4-BE49-F238E27FC236}">
                <a16:creationId xmlns:a16="http://schemas.microsoft.com/office/drawing/2014/main" id="{B5565FE1-69CF-DE03-C9D1-168C951E3F66}"/>
              </a:ext>
            </a:extLst>
          </p:cNvPr>
          <p:cNvSpPr>
            <a:spLocks noGrp="1"/>
          </p:cNvSpPr>
          <p:nvPr>
            <p:ph idx="1"/>
          </p:nvPr>
        </p:nvSpPr>
        <p:spPr/>
        <p:txBody>
          <a:bodyPr>
            <a:normAutofit fontScale="92500"/>
          </a:bodyPr>
          <a:lstStyle/>
          <a:p>
            <a:r>
              <a:rPr kumimoji="1" lang="ja-JP" altLang="en-US" dirty="0"/>
              <a:t>お子様ひとりひとりに対してお子様の状況や状態を把握し、身体</a:t>
            </a:r>
          </a:p>
          <a:p>
            <a:pPr marL="0" indent="0">
              <a:buNone/>
            </a:pPr>
            <a:r>
              <a:rPr kumimoji="1" lang="ja-JP" altLang="en-US" dirty="0"/>
              <a:t>的・精神的機能の適正な支援を行い、日常生活及び社会生活を円</a:t>
            </a:r>
          </a:p>
          <a:p>
            <a:pPr marL="0" indent="0">
              <a:buNone/>
            </a:pPr>
            <a:r>
              <a:rPr kumimoji="1" lang="ja-JP" altLang="en-US" dirty="0"/>
              <a:t>滑に営めるようにするために、子どもそれぞれに個別支援計画を</a:t>
            </a:r>
          </a:p>
          <a:p>
            <a:pPr marL="0" indent="0">
              <a:buNone/>
            </a:pPr>
            <a:r>
              <a:rPr kumimoji="1" lang="ja-JP" altLang="en-US" dirty="0"/>
              <a:t>作成し、これに基づき、標準的な支援を提供していきます。</a:t>
            </a:r>
          </a:p>
          <a:p>
            <a:r>
              <a:rPr kumimoji="1" lang="ja-JP" altLang="en-US" dirty="0"/>
              <a:t>適切な支援を提供するためには、適時のモニタリングにより、必</a:t>
            </a:r>
          </a:p>
          <a:p>
            <a:pPr marL="0" indent="0">
              <a:buNone/>
            </a:pPr>
            <a:r>
              <a:rPr kumimoji="1" lang="ja-JP" altLang="en-US" dirty="0"/>
              <a:t>要な支援の検討・改善を行うことが必要のため、個別支援計画の</a:t>
            </a:r>
          </a:p>
          <a:p>
            <a:pPr marL="0" indent="0">
              <a:buNone/>
            </a:pPr>
            <a:r>
              <a:rPr kumimoji="1" lang="ja-JP" altLang="en-US" dirty="0"/>
              <a:t>見直し等を行う支援の一連の流れ、すなわちＰＤＣＡサイクル</a:t>
            </a:r>
          </a:p>
          <a:p>
            <a:pPr marL="0" indent="0">
              <a:buNone/>
            </a:pPr>
            <a:r>
              <a:rPr kumimoji="1" lang="ja-JP" altLang="en-US" dirty="0"/>
              <a:t>（</a:t>
            </a:r>
            <a:r>
              <a:rPr kumimoji="1" lang="en-US" altLang="ja-JP" dirty="0"/>
              <a:t>Plan</a:t>
            </a:r>
            <a:r>
              <a:rPr kumimoji="1" lang="ja-JP" altLang="en-US" dirty="0"/>
              <a:t>（計画）→</a:t>
            </a:r>
            <a:r>
              <a:rPr kumimoji="1" lang="en-US" altLang="ja-JP" dirty="0"/>
              <a:t>Do</a:t>
            </a:r>
            <a:r>
              <a:rPr kumimoji="1" lang="ja-JP" altLang="en-US" dirty="0"/>
              <a:t>（実行）→</a:t>
            </a:r>
            <a:r>
              <a:rPr kumimoji="1" lang="en-US" altLang="ja-JP" dirty="0"/>
              <a:t>Check</a:t>
            </a:r>
            <a:r>
              <a:rPr kumimoji="1" lang="ja-JP" altLang="en-US" dirty="0"/>
              <a:t>（評価）→</a:t>
            </a:r>
            <a:r>
              <a:rPr kumimoji="1" lang="en-US" altLang="ja-JP" dirty="0"/>
              <a:t>Action</a:t>
            </a:r>
            <a:r>
              <a:rPr kumimoji="1" lang="ja-JP" altLang="en-US" dirty="0"/>
              <a:t>（改善）</a:t>
            </a:r>
          </a:p>
          <a:p>
            <a:pPr marL="0" indent="0">
              <a:buNone/>
            </a:pPr>
            <a:r>
              <a:rPr kumimoji="1" lang="ja-JP" altLang="en-US" dirty="0"/>
              <a:t>で構成されるプロセス）を定期的に行っていきます。</a:t>
            </a:r>
          </a:p>
        </p:txBody>
      </p:sp>
    </p:spTree>
    <p:extLst>
      <p:ext uri="{BB962C8B-B14F-4D97-AF65-F5344CB8AC3E}">
        <p14:creationId xmlns:p14="http://schemas.microsoft.com/office/powerpoint/2010/main" val="2894574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87045D7-E710-D3D2-0FE7-A9F389EEF0B8}"/>
              </a:ext>
            </a:extLst>
          </p:cNvPr>
          <p:cNvSpPr/>
          <p:nvPr/>
        </p:nvSpPr>
        <p:spPr>
          <a:xfrm>
            <a:off x="838200" y="375557"/>
            <a:ext cx="10515600" cy="12736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E9F0511-85C2-CB36-EF1C-20734AACF3EC}"/>
              </a:ext>
            </a:extLst>
          </p:cNvPr>
          <p:cNvSpPr>
            <a:spLocks noGrp="1"/>
          </p:cNvSpPr>
          <p:nvPr>
            <p:ph type="title"/>
          </p:nvPr>
        </p:nvSpPr>
        <p:spPr/>
        <p:txBody>
          <a:bodyPr/>
          <a:lstStyle/>
          <a:p>
            <a:pPr algn="ctr"/>
            <a:r>
              <a:rPr kumimoji="1" lang="ja-JP" altLang="en-US" dirty="0"/>
              <a:t>「本人支援」とは</a:t>
            </a:r>
          </a:p>
        </p:txBody>
      </p:sp>
      <p:sp>
        <p:nvSpPr>
          <p:cNvPr id="3" name="コンテンツ プレースホルダー 2">
            <a:extLst>
              <a:ext uri="{FF2B5EF4-FFF2-40B4-BE49-F238E27FC236}">
                <a16:creationId xmlns:a16="http://schemas.microsoft.com/office/drawing/2014/main" id="{524D5CB8-87EE-31F6-F6E7-8AAE46FFAD20}"/>
              </a:ext>
            </a:extLst>
          </p:cNvPr>
          <p:cNvSpPr>
            <a:spLocks noGrp="1"/>
          </p:cNvSpPr>
          <p:nvPr>
            <p:ph idx="1"/>
          </p:nvPr>
        </p:nvSpPr>
        <p:spPr/>
        <p:txBody>
          <a:bodyPr>
            <a:normAutofit fontScale="92500"/>
          </a:bodyPr>
          <a:lstStyle/>
          <a:p>
            <a:r>
              <a:rPr kumimoji="1" lang="ja-JP" altLang="en-US" dirty="0"/>
              <a:t>「本人支援」とは、障害のある子どもの発達の側面から、</a:t>
            </a:r>
          </a:p>
          <a:p>
            <a:pPr marL="0" indent="0">
              <a:buNone/>
            </a:pPr>
            <a:r>
              <a:rPr kumimoji="1" lang="ja-JP" altLang="en-US" dirty="0"/>
              <a:t>① 心身の健康や生活に関する領域・・・・・・・・・「健康・生活」</a:t>
            </a:r>
          </a:p>
          <a:p>
            <a:pPr marL="0" indent="0">
              <a:buNone/>
            </a:pPr>
            <a:r>
              <a:rPr kumimoji="1" lang="ja-JP" altLang="en-US" dirty="0"/>
              <a:t>② 運動や感覚に関する領域・・・・・・・・・・・・「運動・感覚」</a:t>
            </a:r>
          </a:p>
          <a:p>
            <a:pPr marL="0" indent="0">
              <a:buNone/>
            </a:pPr>
            <a:r>
              <a:rPr kumimoji="1" lang="ja-JP" altLang="en-US" dirty="0"/>
              <a:t>③ 認知と行動に関する領域・・・・・・・・・・・・「認知・行動」</a:t>
            </a:r>
          </a:p>
          <a:p>
            <a:pPr marL="0" indent="0">
              <a:buNone/>
            </a:pPr>
            <a:r>
              <a:rPr kumimoji="1" lang="ja-JP" altLang="en-US" dirty="0"/>
              <a:t>④ 言語コミュニケーションの獲得に関する領域・ ・ 「言葉・コミュニケーション」</a:t>
            </a:r>
          </a:p>
          <a:p>
            <a:pPr marL="0" indent="0">
              <a:buNone/>
            </a:pPr>
            <a:r>
              <a:rPr kumimoji="1" lang="ja-JP" altLang="en-US" dirty="0"/>
              <a:t>⑤ 人との関わりに関する領域・・・・・・・・・・・「人間関係・社会性」</a:t>
            </a:r>
            <a:endParaRPr kumimoji="1" lang="en-US" altLang="ja-JP" dirty="0"/>
          </a:p>
          <a:p>
            <a:pPr marL="0" indent="0">
              <a:buNone/>
            </a:pPr>
            <a:r>
              <a:rPr kumimoji="1" lang="ja-JP" altLang="en-US" dirty="0"/>
              <a:t>の</a:t>
            </a:r>
            <a:r>
              <a:rPr kumimoji="1" lang="en-US" altLang="ja-JP" dirty="0"/>
              <a:t>5</a:t>
            </a:r>
            <a:r>
              <a:rPr kumimoji="1" lang="ja-JP" altLang="en-US" dirty="0"/>
              <a:t>領域を相互に関連づけた支援プログラムです。</a:t>
            </a:r>
          </a:p>
        </p:txBody>
      </p:sp>
    </p:spTree>
    <p:extLst>
      <p:ext uri="{BB962C8B-B14F-4D97-AF65-F5344CB8AC3E}">
        <p14:creationId xmlns:p14="http://schemas.microsoft.com/office/powerpoint/2010/main" val="90255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B5B6B1A-C2AC-2BE6-8C39-5BE9C4EBADBF}"/>
              </a:ext>
            </a:extLst>
          </p:cNvPr>
          <p:cNvSpPr/>
          <p:nvPr/>
        </p:nvSpPr>
        <p:spPr>
          <a:xfrm>
            <a:off x="838200" y="375557"/>
            <a:ext cx="10515600" cy="1257300"/>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062B5960-1B67-6CE2-97A1-4198C11ADADA}"/>
              </a:ext>
            </a:extLst>
          </p:cNvPr>
          <p:cNvSpPr>
            <a:spLocks noGrp="1"/>
          </p:cNvSpPr>
          <p:nvPr>
            <p:ph type="title"/>
          </p:nvPr>
        </p:nvSpPr>
        <p:spPr/>
        <p:txBody>
          <a:bodyPr/>
          <a:lstStyle/>
          <a:p>
            <a:pPr algn="ctr"/>
            <a:r>
              <a:rPr kumimoji="1" lang="ja-JP" altLang="en-US" dirty="0"/>
              <a:t>②５領域活動プログラム</a:t>
            </a:r>
          </a:p>
        </p:txBody>
      </p:sp>
      <p:sp>
        <p:nvSpPr>
          <p:cNvPr id="3" name="コンテンツ プレースホルダー 2">
            <a:extLst>
              <a:ext uri="{FF2B5EF4-FFF2-40B4-BE49-F238E27FC236}">
                <a16:creationId xmlns:a16="http://schemas.microsoft.com/office/drawing/2014/main" id="{B552E257-4AC0-3F92-0A6A-D02D62E593E9}"/>
              </a:ext>
            </a:extLst>
          </p:cNvPr>
          <p:cNvSpPr>
            <a:spLocks noGrp="1"/>
          </p:cNvSpPr>
          <p:nvPr>
            <p:ph idx="1"/>
          </p:nvPr>
        </p:nvSpPr>
        <p:spPr/>
        <p:txBody>
          <a:bodyPr/>
          <a:lstStyle/>
          <a:p>
            <a:r>
              <a:rPr kumimoji="1" lang="ja-JP" altLang="en-US" dirty="0"/>
              <a:t>５領域はそれぞれが独立しているということではなく、</a:t>
            </a:r>
          </a:p>
          <a:p>
            <a:pPr marL="0" indent="0">
              <a:buNone/>
            </a:pPr>
            <a:r>
              <a:rPr kumimoji="1" lang="ja-JP" altLang="en-US" dirty="0"/>
              <a:t>相互に関連したり重なっています。</a:t>
            </a:r>
            <a:endParaRPr kumimoji="1" lang="en-US" altLang="ja-JP" dirty="0"/>
          </a:p>
          <a:p>
            <a:pPr marL="0" indent="0">
              <a:buNone/>
            </a:pPr>
            <a:r>
              <a:rPr kumimoji="1" lang="ja-JP" altLang="en-US" dirty="0"/>
              <a:t>将来、日常生活や社会生活を円滑に</a:t>
            </a:r>
            <a:endParaRPr kumimoji="1" lang="en-US" altLang="ja-JP" dirty="0"/>
          </a:p>
          <a:p>
            <a:pPr marL="0" indent="0">
              <a:buNone/>
            </a:pPr>
            <a:r>
              <a:rPr kumimoji="1" lang="ja-JP" altLang="en-US" dirty="0"/>
              <a:t>営めるようにすること、包括的かつ丁寧に</a:t>
            </a:r>
            <a:endParaRPr kumimoji="1" lang="en-US" altLang="ja-JP" dirty="0"/>
          </a:p>
          <a:p>
            <a:pPr marL="0" indent="0">
              <a:buNone/>
            </a:pPr>
            <a:r>
              <a:rPr kumimoji="1" lang="ja-JP" altLang="en-US" dirty="0"/>
              <a:t>こどもの発達段階や特性に応じた</a:t>
            </a:r>
            <a:endParaRPr kumimoji="1" lang="en-US" altLang="ja-JP" dirty="0"/>
          </a:p>
          <a:p>
            <a:pPr marL="0" indent="0">
              <a:buNone/>
            </a:pPr>
            <a:r>
              <a:rPr kumimoji="1" lang="ja-JP" altLang="en-US" dirty="0"/>
              <a:t>支援の提供が重要であり、全てのこどもに</a:t>
            </a:r>
            <a:r>
              <a:rPr kumimoji="1" lang="en-US" altLang="ja-JP" dirty="0"/>
              <a:t>5</a:t>
            </a:r>
            <a:r>
              <a:rPr kumimoji="1" lang="ja-JP" altLang="en-US" dirty="0"/>
              <a:t>領域</a:t>
            </a:r>
            <a:endParaRPr kumimoji="1" lang="en-US" altLang="ja-JP" dirty="0"/>
          </a:p>
          <a:p>
            <a:pPr marL="0" indent="0">
              <a:buNone/>
            </a:pPr>
            <a:r>
              <a:rPr kumimoji="1" lang="ja-JP" altLang="en-US" dirty="0"/>
              <a:t>の視点を網羅したひとりひとりに合った支援が</a:t>
            </a:r>
            <a:endParaRPr kumimoji="1" lang="en-US" altLang="ja-JP" dirty="0"/>
          </a:p>
          <a:p>
            <a:pPr marL="0" indent="0">
              <a:buNone/>
            </a:pPr>
            <a:r>
              <a:rPr kumimoji="1" lang="ja-JP" altLang="en-US" dirty="0"/>
              <a:t>行われることを心掛けています。</a:t>
            </a:r>
          </a:p>
        </p:txBody>
      </p:sp>
      <p:pic>
        <p:nvPicPr>
          <p:cNvPr id="6" name="図 5">
            <a:extLst>
              <a:ext uri="{FF2B5EF4-FFF2-40B4-BE49-F238E27FC236}">
                <a16:creationId xmlns:a16="http://schemas.microsoft.com/office/drawing/2014/main" id="{4A4FD895-1242-D671-4933-CF697696ABB2}"/>
              </a:ext>
            </a:extLst>
          </p:cNvPr>
          <p:cNvPicPr>
            <a:picLocks noChangeAspect="1"/>
          </p:cNvPicPr>
          <p:nvPr/>
        </p:nvPicPr>
        <p:blipFill>
          <a:blip r:embed="rId2"/>
          <a:stretch>
            <a:fillRect/>
          </a:stretch>
        </p:blipFill>
        <p:spPr>
          <a:xfrm>
            <a:off x="8646821" y="2598021"/>
            <a:ext cx="2565113" cy="2419613"/>
          </a:xfrm>
          <a:prstGeom prst="rect">
            <a:avLst/>
          </a:prstGeom>
        </p:spPr>
      </p:pic>
    </p:spTree>
    <p:extLst>
      <p:ext uri="{BB962C8B-B14F-4D97-AF65-F5344CB8AC3E}">
        <p14:creationId xmlns:p14="http://schemas.microsoft.com/office/powerpoint/2010/main" val="1037687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F20A312F-27F3-D414-F6E6-37BE8BE184BA}"/>
              </a:ext>
            </a:extLst>
          </p:cNvPr>
          <p:cNvSpPr/>
          <p:nvPr/>
        </p:nvSpPr>
        <p:spPr>
          <a:xfrm>
            <a:off x="838200" y="419380"/>
            <a:ext cx="10515600" cy="1188825"/>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EE024664-A9E2-71B7-9A36-1E672B4EB822}"/>
              </a:ext>
            </a:extLst>
          </p:cNvPr>
          <p:cNvSpPr>
            <a:spLocks noGrp="1"/>
          </p:cNvSpPr>
          <p:nvPr>
            <p:ph type="title"/>
          </p:nvPr>
        </p:nvSpPr>
        <p:spPr/>
        <p:txBody>
          <a:bodyPr/>
          <a:lstStyle/>
          <a:p>
            <a:pPr algn="ctr"/>
            <a:r>
              <a:rPr kumimoji="1" lang="ja-JP" altLang="en-US" dirty="0"/>
              <a:t>～</a:t>
            </a:r>
            <a:r>
              <a:rPr kumimoji="1" lang="en-US" altLang="ja-JP" dirty="0"/>
              <a:t>5</a:t>
            </a:r>
            <a:r>
              <a:rPr kumimoji="1" lang="ja-JP" altLang="en-US" dirty="0"/>
              <a:t>領域～</a:t>
            </a:r>
          </a:p>
        </p:txBody>
      </p:sp>
      <p:sp>
        <p:nvSpPr>
          <p:cNvPr id="3" name="コンテンツ プレースホルダー 2">
            <a:extLst>
              <a:ext uri="{FF2B5EF4-FFF2-40B4-BE49-F238E27FC236}">
                <a16:creationId xmlns:a16="http://schemas.microsoft.com/office/drawing/2014/main" id="{A564571B-3B2E-D4A0-1516-84892FE471BE}"/>
              </a:ext>
            </a:extLst>
          </p:cNvPr>
          <p:cNvSpPr>
            <a:spLocks noGrp="1"/>
          </p:cNvSpPr>
          <p:nvPr>
            <p:ph idx="1"/>
          </p:nvPr>
        </p:nvSpPr>
        <p:spPr/>
        <p:txBody>
          <a:bodyPr>
            <a:normAutofit lnSpcReduction="10000"/>
          </a:bodyPr>
          <a:lstStyle/>
          <a:p>
            <a:pPr marL="0" indent="0">
              <a:buNone/>
            </a:pPr>
            <a:r>
              <a:rPr kumimoji="1" lang="ja-JP" altLang="en-US" sz="1800" dirty="0"/>
              <a:t>➀ 心身の健康や生活に関する領域</a:t>
            </a:r>
          </a:p>
          <a:p>
            <a:pPr marL="0" indent="0">
              <a:buNone/>
            </a:pPr>
            <a:r>
              <a:rPr kumimoji="1" lang="ja-JP" altLang="en-US" sz="1800" dirty="0"/>
              <a:t>（ａ）健康状態の維持・改善</a:t>
            </a:r>
          </a:p>
          <a:p>
            <a:pPr marL="0" indent="0">
              <a:buNone/>
            </a:pPr>
            <a:r>
              <a:rPr kumimoji="1" lang="ja-JP" altLang="en-US" sz="1800" dirty="0"/>
              <a:t>（ｂ）生活のリズムや生活習慣の形成</a:t>
            </a:r>
          </a:p>
          <a:p>
            <a:pPr marL="0" indent="0">
              <a:buNone/>
            </a:pPr>
            <a:r>
              <a:rPr kumimoji="1" lang="ja-JP" altLang="en-US" sz="1800" dirty="0"/>
              <a:t>（ｃ）基本的生活スキルの獲得</a:t>
            </a:r>
            <a:endParaRPr kumimoji="1" lang="en-US" altLang="ja-JP" sz="1800" dirty="0"/>
          </a:p>
          <a:p>
            <a:pPr marL="0" indent="0">
              <a:buNone/>
            </a:pPr>
            <a:r>
              <a:rPr kumimoji="1" lang="ja-JP" altLang="en-US" sz="1800" dirty="0"/>
              <a:t>② 運動や感覚に関する領域</a:t>
            </a:r>
          </a:p>
          <a:p>
            <a:pPr marL="0" indent="0">
              <a:buNone/>
            </a:pPr>
            <a:r>
              <a:rPr kumimoji="1" lang="ja-JP" altLang="en-US" sz="1800" dirty="0"/>
              <a:t>（ａ）姿勢と運動・動作の向上</a:t>
            </a:r>
          </a:p>
          <a:p>
            <a:pPr marL="0" indent="0">
              <a:buNone/>
            </a:pPr>
            <a:r>
              <a:rPr kumimoji="1" lang="ja-JP" altLang="en-US" sz="1800" dirty="0"/>
              <a:t>（ｂ）姿勢と運動・動作の補助的手段の活用</a:t>
            </a:r>
          </a:p>
          <a:p>
            <a:pPr marL="0" indent="0">
              <a:buNone/>
            </a:pPr>
            <a:r>
              <a:rPr kumimoji="1" lang="ja-JP" altLang="en-US" sz="1800" dirty="0"/>
              <a:t>（ｃ）保有する感覚の総合的な活用</a:t>
            </a:r>
            <a:endParaRPr kumimoji="1" lang="en-US" altLang="ja-JP" sz="1800" dirty="0"/>
          </a:p>
          <a:p>
            <a:pPr marL="0" indent="0">
              <a:buNone/>
            </a:pPr>
            <a:r>
              <a:rPr kumimoji="1" lang="ja-JP" altLang="en-US" sz="1800" dirty="0"/>
              <a:t>③ 認知と行動に関する領域</a:t>
            </a:r>
          </a:p>
          <a:p>
            <a:pPr marL="0" indent="0">
              <a:buNone/>
            </a:pPr>
            <a:r>
              <a:rPr kumimoji="1" lang="ja-JP" altLang="en-US" sz="1800" dirty="0"/>
              <a:t>（ａ）認知の発達と行動の習得</a:t>
            </a:r>
          </a:p>
          <a:p>
            <a:pPr marL="0" indent="0">
              <a:buNone/>
            </a:pPr>
            <a:r>
              <a:rPr kumimoji="1" lang="ja-JP" altLang="en-US" sz="1800" dirty="0"/>
              <a:t>（ｂ）空間・時間、数等の概念形成の習得</a:t>
            </a:r>
          </a:p>
          <a:p>
            <a:pPr marL="0" indent="0">
              <a:buNone/>
            </a:pPr>
            <a:r>
              <a:rPr kumimoji="1" lang="ja-JP" altLang="en-US" sz="1800" dirty="0"/>
              <a:t>（ｃ）対象や外部環境の適切な認知と適切な行動の習得</a:t>
            </a:r>
          </a:p>
        </p:txBody>
      </p:sp>
      <p:pic>
        <p:nvPicPr>
          <p:cNvPr id="5" name="図 4">
            <a:extLst>
              <a:ext uri="{FF2B5EF4-FFF2-40B4-BE49-F238E27FC236}">
                <a16:creationId xmlns:a16="http://schemas.microsoft.com/office/drawing/2014/main" id="{CEBA0D20-B6CC-422D-D27C-C7D82FE38886}"/>
              </a:ext>
            </a:extLst>
          </p:cNvPr>
          <p:cNvPicPr>
            <a:picLocks noChangeAspect="1"/>
          </p:cNvPicPr>
          <p:nvPr/>
        </p:nvPicPr>
        <p:blipFill>
          <a:blip r:embed="rId2"/>
          <a:stretch>
            <a:fillRect/>
          </a:stretch>
        </p:blipFill>
        <p:spPr>
          <a:xfrm>
            <a:off x="7186150" y="1715254"/>
            <a:ext cx="2163097" cy="1818968"/>
          </a:xfrm>
          <a:prstGeom prst="rect">
            <a:avLst/>
          </a:prstGeom>
        </p:spPr>
      </p:pic>
      <p:pic>
        <p:nvPicPr>
          <p:cNvPr id="7" name="図 6">
            <a:extLst>
              <a:ext uri="{FF2B5EF4-FFF2-40B4-BE49-F238E27FC236}">
                <a16:creationId xmlns:a16="http://schemas.microsoft.com/office/drawing/2014/main" id="{9F91DDB5-2EBD-0F56-84E0-A5C62D78C75A}"/>
              </a:ext>
            </a:extLst>
          </p:cNvPr>
          <p:cNvPicPr>
            <a:picLocks noChangeAspect="1"/>
          </p:cNvPicPr>
          <p:nvPr/>
        </p:nvPicPr>
        <p:blipFill>
          <a:blip r:embed="rId3"/>
          <a:stretch>
            <a:fillRect/>
          </a:stretch>
        </p:blipFill>
        <p:spPr>
          <a:xfrm>
            <a:off x="9072716" y="3091810"/>
            <a:ext cx="2281084" cy="1818968"/>
          </a:xfrm>
          <a:prstGeom prst="rect">
            <a:avLst/>
          </a:prstGeom>
        </p:spPr>
      </p:pic>
      <p:pic>
        <p:nvPicPr>
          <p:cNvPr id="9" name="図 8">
            <a:extLst>
              <a:ext uri="{FF2B5EF4-FFF2-40B4-BE49-F238E27FC236}">
                <a16:creationId xmlns:a16="http://schemas.microsoft.com/office/drawing/2014/main" id="{A839EA06-D1F3-BAAA-87F4-831C030889A7}"/>
              </a:ext>
            </a:extLst>
          </p:cNvPr>
          <p:cNvPicPr>
            <a:picLocks noChangeAspect="1"/>
          </p:cNvPicPr>
          <p:nvPr/>
        </p:nvPicPr>
        <p:blipFill>
          <a:blip r:embed="rId4"/>
          <a:stretch>
            <a:fillRect/>
          </a:stretch>
        </p:blipFill>
        <p:spPr>
          <a:xfrm>
            <a:off x="7245143" y="4250946"/>
            <a:ext cx="2045110" cy="1818968"/>
          </a:xfrm>
          <a:prstGeom prst="rect">
            <a:avLst/>
          </a:prstGeom>
        </p:spPr>
      </p:pic>
    </p:spTree>
    <p:extLst>
      <p:ext uri="{BB962C8B-B14F-4D97-AF65-F5344CB8AC3E}">
        <p14:creationId xmlns:p14="http://schemas.microsoft.com/office/powerpoint/2010/main" val="3792575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15C163D1-0502-FD65-8593-414E8BB63A8B}"/>
              </a:ext>
            </a:extLst>
          </p:cNvPr>
          <p:cNvSpPr/>
          <p:nvPr/>
        </p:nvSpPr>
        <p:spPr>
          <a:xfrm>
            <a:off x="838200" y="410142"/>
            <a:ext cx="10515600" cy="1199890"/>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5B4C4A51-F82A-48C5-45CA-A37423595F72}"/>
              </a:ext>
            </a:extLst>
          </p:cNvPr>
          <p:cNvSpPr>
            <a:spLocks noGrp="1"/>
          </p:cNvSpPr>
          <p:nvPr>
            <p:ph type="title"/>
          </p:nvPr>
        </p:nvSpPr>
        <p:spPr/>
        <p:txBody>
          <a:bodyPr/>
          <a:lstStyle/>
          <a:p>
            <a:pPr algn="ctr"/>
            <a:r>
              <a:rPr kumimoji="1" lang="ja-JP" altLang="en-US" dirty="0"/>
              <a:t>～５領域～</a:t>
            </a:r>
          </a:p>
        </p:txBody>
      </p:sp>
      <p:sp>
        <p:nvSpPr>
          <p:cNvPr id="3" name="コンテンツ プレースホルダー 2">
            <a:extLst>
              <a:ext uri="{FF2B5EF4-FFF2-40B4-BE49-F238E27FC236}">
                <a16:creationId xmlns:a16="http://schemas.microsoft.com/office/drawing/2014/main" id="{C6C7121C-5D1C-C2CF-D354-1D4CCC423268}"/>
              </a:ext>
            </a:extLst>
          </p:cNvPr>
          <p:cNvSpPr>
            <a:spLocks noGrp="1"/>
          </p:cNvSpPr>
          <p:nvPr>
            <p:ph idx="1"/>
          </p:nvPr>
        </p:nvSpPr>
        <p:spPr/>
        <p:txBody>
          <a:bodyPr>
            <a:normAutofit/>
          </a:bodyPr>
          <a:lstStyle/>
          <a:p>
            <a:pPr marL="0" indent="0">
              <a:buNone/>
            </a:pPr>
            <a:r>
              <a:rPr kumimoji="1" lang="ja-JP" altLang="en-US" sz="1800" dirty="0"/>
              <a:t>④ 言語・コミュニケーションの獲得に関する領域</a:t>
            </a:r>
          </a:p>
          <a:p>
            <a:pPr marL="0" indent="0">
              <a:buNone/>
            </a:pPr>
            <a:r>
              <a:rPr kumimoji="1" lang="ja-JP" altLang="en-US" sz="1800" dirty="0"/>
              <a:t>（ａ）言語の形成と活用</a:t>
            </a:r>
          </a:p>
          <a:p>
            <a:pPr marL="0" indent="0">
              <a:buNone/>
            </a:pPr>
            <a:r>
              <a:rPr lang="ja-JP" altLang="en-US" sz="1800" dirty="0"/>
              <a:t>（</a:t>
            </a:r>
            <a:r>
              <a:rPr kumimoji="1" lang="ja-JP" altLang="en-US" sz="1800" dirty="0"/>
              <a:t>ｂ）言語の受容及び表出</a:t>
            </a:r>
          </a:p>
          <a:p>
            <a:pPr marL="0" indent="0">
              <a:buNone/>
            </a:pPr>
            <a:r>
              <a:rPr kumimoji="1" lang="ja-JP" altLang="en-US" sz="1800" dirty="0"/>
              <a:t>（ｃ）コミュニケーションの基礎的能力の向上</a:t>
            </a:r>
          </a:p>
          <a:p>
            <a:pPr marL="0" indent="0">
              <a:buNone/>
            </a:pPr>
            <a:r>
              <a:rPr kumimoji="1" lang="ja-JP" altLang="en-US" sz="1800" dirty="0"/>
              <a:t>（ｄ）コミュニケーション手段の選択と活用</a:t>
            </a:r>
            <a:endParaRPr kumimoji="1" lang="en-US" altLang="ja-JP" sz="1800" dirty="0"/>
          </a:p>
          <a:p>
            <a:pPr marL="0" indent="0">
              <a:buNone/>
            </a:pPr>
            <a:r>
              <a:rPr kumimoji="1" lang="ja-JP" altLang="en-US" sz="1800" dirty="0"/>
              <a:t>⑤ 人との関わりに関する領域</a:t>
            </a:r>
          </a:p>
          <a:p>
            <a:pPr marL="0" indent="0">
              <a:buNone/>
            </a:pPr>
            <a:r>
              <a:rPr kumimoji="1" lang="ja-JP" altLang="en-US" sz="1800" dirty="0"/>
              <a:t>（ａ）他者との関わり（人間関係）の形成</a:t>
            </a:r>
          </a:p>
          <a:p>
            <a:pPr marL="0" indent="0">
              <a:buNone/>
            </a:pPr>
            <a:r>
              <a:rPr kumimoji="1" lang="ja-JP" altLang="en-US" sz="1800" dirty="0"/>
              <a:t>（ｂ）自己の理解と行動の調整</a:t>
            </a:r>
          </a:p>
          <a:p>
            <a:pPr marL="0" indent="0">
              <a:buNone/>
            </a:pPr>
            <a:r>
              <a:rPr kumimoji="1" lang="ja-JP" altLang="en-US" sz="1800" dirty="0"/>
              <a:t>（ｃ）仲間づくりと集団への参加</a:t>
            </a:r>
          </a:p>
        </p:txBody>
      </p:sp>
      <p:pic>
        <p:nvPicPr>
          <p:cNvPr id="5" name="図 4">
            <a:extLst>
              <a:ext uri="{FF2B5EF4-FFF2-40B4-BE49-F238E27FC236}">
                <a16:creationId xmlns:a16="http://schemas.microsoft.com/office/drawing/2014/main" id="{6C486F77-52B0-3EC0-4C37-94FB73B5EBEA}"/>
              </a:ext>
            </a:extLst>
          </p:cNvPr>
          <p:cNvPicPr>
            <a:picLocks noChangeAspect="1"/>
          </p:cNvPicPr>
          <p:nvPr/>
        </p:nvPicPr>
        <p:blipFill>
          <a:blip r:embed="rId2"/>
          <a:stretch>
            <a:fillRect/>
          </a:stretch>
        </p:blipFill>
        <p:spPr>
          <a:xfrm>
            <a:off x="7196159" y="1858282"/>
            <a:ext cx="2045110" cy="1848465"/>
          </a:xfrm>
          <a:prstGeom prst="rect">
            <a:avLst/>
          </a:prstGeom>
        </p:spPr>
      </p:pic>
      <p:pic>
        <p:nvPicPr>
          <p:cNvPr id="7" name="図 6">
            <a:extLst>
              <a:ext uri="{FF2B5EF4-FFF2-40B4-BE49-F238E27FC236}">
                <a16:creationId xmlns:a16="http://schemas.microsoft.com/office/drawing/2014/main" id="{CB2AE07F-B2CF-F3E9-8039-7A2A8D2CDE12}"/>
              </a:ext>
            </a:extLst>
          </p:cNvPr>
          <p:cNvPicPr>
            <a:picLocks noChangeAspect="1"/>
          </p:cNvPicPr>
          <p:nvPr/>
        </p:nvPicPr>
        <p:blipFill>
          <a:blip r:embed="rId3"/>
          <a:stretch>
            <a:fillRect/>
          </a:stretch>
        </p:blipFill>
        <p:spPr>
          <a:xfrm>
            <a:off x="8874666" y="3429000"/>
            <a:ext cx="2084439" cy="1818968"/>
          </a:xfrm>
          <a:prstGeom prst="rect">
            <a:avLst/>
          </a:prstGeom>
        </p:spPr>
      </p:pic>
    </p:spTree>
    <p:extLst>
      <p:ext uri="{BB962C8B-B14F-4D97-AF65-F5344CB8AC3E}">
        <p14:creationId xmlns:p14="http://schemas.microsoft.com/office/powerpoint/2010/main" val="887074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77B4E4B-9FD4-9910-2001-202E7EBF12DF}"/>
              </a:ext>
            </a:extLst>
          </p:cNvPr>
          <p:cNvSpPr/>
          <p:nvPr/>
        </p:nvSpPr>
        <p:spPr>
          <a:xfrm>
            <a:off x="838200" y="375557"/>
            <a:ext cx="10515600" cy="47352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8A80805A-5239-2168-D8BA-BBAB2FBF9348}"/>
              </a:ext>
            </a:extLst>
          </p:cNvPr>
          <p:cNvSpPr>
            <a:spLocks noGrp="1"/>
          </p:cNvSpPr>
          <p:nvPr>
            <p:ph type="title"/>
          </p:nvPr>
        </p:nvSpPr>
        <p:spPr>
          <a:xfrm>
            <a:off x="838200" y="365125"/>
            <a:ext cx="10515600" cy="483961"/>
          </a:xfrm>
        </p:spPr>
        <p:txBody>
          <a:bodyPr>
            <a:normAutofit/>
          </a:bodyPr>
          <a:lstStyle/>
          <a:p>
            <a:pPr algn="ctr"/>
            <a:r>
              <a:rPr kumimoji="1" lang="ja-JP" altLang="en-US" sz="2000" dirty="0"/>
              <a:t>児童発達支援事業所みつばち</a:t>
            </a:r>
            <a:r>
              <a:rPr kumimoji="1" lang="en-US" altLang="ja-JP" sz="2000" dirty="0"/>
              <a:t>5</a:t>
            </a:r>
            <a:r>
              <a:rPr kumimoji="1" lang="ja-JP" altLang="en-US" sz="2000" dirty="0"/>
              <a:t>領域のつながり</a:t>
            </a:r>
          </a:p>
        </p:txBody>
      </p:sp>
      <p:sp>
        <p:nvSpPr>
          <p:cNvPr id="3" name="コンテンツ プレースホルダー 2">
            <a:extLst>
              <a:ext uri="{FF2B5EF4-FFF2-40B4-BE49-F238E27FC236}">
                <a16:creationId xmlns:a16="http://schemas.microsoft.com/office/drawing/2014/main" id="{40948EF6-3819-AD7E-8B6B-F45EC411DCC1}"/>
              </a:ext>
            </a:extLst>
          </p:cNvPr>
          <p:cNvSpPr>
            <a:spLocks noGrp="1"/>
          </p:cNvSpPr>
          <p:nvPr>
            <p:ph idx="1"/>
          </p:nvPr>
        </p:nvSpPr>
        <p:spPr>
          <a:xfrm>
            <a:off x="838200" y="849086"/>
            <a:ext cx="10515600" cy="5327877"/>
          </a:xfrm>
        </p:spPr>
        <p:txBody>
          <a:bodyPr>
            <a:normAutofit/>
          </a:bodyPr>
          <a:lstStyle/>
          <a:p>
            <a:pPr marL="0" indent="0">
              <a:buNone/>
            </a:pPr>
            <a:r>
              <a:rPr lang="ja-JP" altLang="en-US" sz="1800" u="sng" dirty="0">
                <a:solidFill>
                  <a:srgbClr val="FF0000"/>
                </a:solidFill>
              </a:rPr>
              <a:t>☆</a:t>
            </a:r>
            <a:r>
              <a:rPr kumimoji="1" lang="ja-JP" altLang="en-US" sz="1800" u="sng" dirty="0">
                <a:solidFill>
                  <a:srgbClr val="FF0000"/>
                </a:solidFill>
              </a:rPr>
              <a:t>健康・⽣活</a:t>
            </a:r>
            <a:endParaRPr kumimoji="1" lang="en-US" altLang="ja-JP" sz="1800" u="sng" dirty="0">
              <a:solidFill>
                <a:srgbClr val="FF0000"/>
              </a:solidFill>
            </a:endParaRPr>
          </a:p>
          <a:p>
            <a:pPr marL="0" indent="0">
              <a:buNone/>
            </a:pPr>
            <a:r>
              <a:rPr kumimoji="1" lang="ja-JP" altLang="en-US" sz="1800" dirty="0"/>
              <a:t>健康状態の維持や改善、基本的⽣活スキルの習得、</a:t>
            </a:r>
            <a:r>
              <a:rPr kumimoji="1" lang="en-US" altLang="ja-JP" sz="1800" dirty="0"/>
              <a:t>ADL</a:t>
            </a:r>
            <a:r>
              <a:rPr kumimoji="1" lang="ja-JP" altLang="en-US" sz="1800" dirty="0"/>
              <a:t>スキル獲得を⽀援します。</a:t>
            </a:r>
          </a:p>
          <a:p>
            <a:pPr marL="0" indent="0">
              <a:buNone/>
            </a:pPr>
            <a:r>
              <a:rPr kumimoji="1" lang="ja-JP" altLang="en-US" sz="1800" dirty="0"/>
              <a:t>☆具体例☆</a:t>
            </a:r>
          </a:p>
          <a:p>
            <a:pPr marL="0" indent="0">
              <a:buNone/>
            </a:pPr>
            <a:r>
              <a:rPr kumimoji="1" lang="ja-JP" altLang="en-US" sz="1800" dirty="0"/>
              <a:t>・⽇常⽣活動作に関わる⽀援</a:t>
            </a:r>
          </a:p>
          <a:p>
            <a:pPr marL="0" indent="0">
              <a:buNone/>
            </a:pPr>
            <a:r>
              <a:rPr kumimoji="1" lang="ja-JP" altLang="en-US" sz="1800" dirty="0"/>
              <a:t>（⼿洗い・更⾐動作・排泄）</a:t>
            </a:r>
          </a:p>
          <a:p>
            <a:pPr marL="0" indent="0">
              <a:buNone/>
            </a:pPr>
            <a:r>
              <a:rPr kumimoji="1" lang="ja-JP" altLang="en-US" sz="1800" dirty="0"/>
              <a:t>・持ち物の管理</a:t>
            </a:r>
          </a:p>
          <a:p>
            <a:pPr marL="0" indent="0">
              <a:buNone/>
            </a:pPr>
            <a:r>
              <a:rPr kumimoji="1" lang="ja-JP" altLang="en-US" sz="1800" dirty="0"/>
              <a:t>・マナーやルール</a:t>
            </a:r>
            <a:endParaRPr kumimoji="1" lang="en-US" altLang="ja-JP" sz="1800" dirty="0"/>
          </a:p>
          <a:p>
            <a:pPr marL="0" indent="0">
              <a:buNone/>
            </a:pPr>
            <a:r>
              <a:rPr lang="ja-JP" altLang="en-US" sz="1800" u="sng" dirty="0">
                <a:solidFill>
                  <a:srgbClr val="FF0000"/>
                </a:solidFill>
              </a:rPr>
              <a:t>☆</a:t>
            </a:r>
            <a:r>
              <a:rPr kumimoji="1" lang="ja-JP" altLang="en-US" sz="1800" u="sng" dirty="0">
                <a:solidFill>
                  <a:srgbClr val="FF0000"/>
                </a:solidFill>
              </a:rPr>
              <a:t>運動・感覚</a:t>
            </a:r>
            <a:endParaRPr kumimoji="1" lang="en-US" altLang="ja-JP" sz="1800" u="sng" dirty="0">
              <a:solidFill>
                <a:srgbClr val="FF0000"/>
              </a:solidFill>
            </a:endParaRPr>
          </a:p>
          <a:p>
            <a:pPr marL="0" indent="0">
              <a:buNone/>
            </a:pPr>
            <a:r>
              <a:rPr kumimoji="1" lang="ja-JP" altLang="en-US" sz="1800" dirty="0"/>
              <a:t>さまざまな⾝体の感覚や感触を刺激し、運動機能、バランス感覚、⼒の強</a:t>
            </a:r>
          </a:p>
          <a:p>
            <a:pPr marL="0" indent="0">
              <a:buNone/>
            </a:pPr>
            <a:r>
              <a:rPr kumimoji="1" lang="ja-JP" altLang="en-US" sz="1800" dirty="0"/>
              <a:t>弱、距離感などの発達を促します。</a:t>
            </a:r>
          </a:p>
          <a:p>
            <a:pPr marL="0" indent="0">
              <a:buNone/>
            </a:pPr>
            <a:r>
              <a:rPr kumimoji="1" lang="ja-JP" altLang="en-US" sz="1800" dirty="0"/>
              <a:t>☆具体例☆</a:t>
            </a:r>
          </a:p>
          <a:p>
            <a:pPr marL="0" indent="0">
              <a:buNone/>
            </a:pPr>
            <a:r>
              <a:rPr kumimoji="1" lang="ja-JP" altLang="en-US" sz="1800" dirty="0"/>
              <a:t>・感覚統合</a:t>
            </a:r>
          </a:p>
          <a:p>
            <a:pPr marL="0" indent="0">
              <a:buNone/>
            </a:pPr>
            <a:r>
              <a:rPr kumimoji="1" lang="ja-JP" altLang="en-US" sz="1800" dirty="0"/>
              <a:t>・サーキット（巧技台）</a:t>
            </a:r>
          </a:p>
          <a:p>
            <a:pPr marL="0" indent="0">
              <a:buNone/>
            </a:pPr>
            <a:r>
              <a:rPr kumimoji="1" lang="ja-JP" altLang="en-US" sz="1800" dirty="0"/>
              <a:t>・⾷具やはさみなどの道具を⽤いた⽀援</a:t>
            </a:r>
            <a:endParaRPr kumimoji="1" lang="en-US" altLang="ja-JP" sz="1800" dirty="0"/>
          </a:p>
          <a:p>
            <a:pPr marL="0" indent="0">
              <a:buNone/>
            </a:pPr>
            <a:endParaRPr kumimoji="1" lang="en-US" altLang="ja-JP" sz="1800" dirty="0"/>
          </a:p>
        </p:txBody>
      </p:sp>
    </p:spTree>
    <p:extLst>
      <p:ext uri="{BB962C8B-B14F-4D97-AF65-F5344CB8AC3E}">
        <p14:creationId xmlns:p14="http://schemas.microsoft.com/office/powerpoint/2010/main" val="2237367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359A9C1-1037-8E21-3F5A-C3B43ABBAFF4}"/>
              </a:ext>
            </a:extLst>
          </p:cNvPr>
          <p:cNvSpPr/>
          <p:nvPr/>
        </p:nvSpPr>
        <p:spPr>
          <a:xfrm>
            <a:off x="838200" y="391886"/>
            <a:ext cx="10515600" cy="457200"/>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F87C840-048F-E336-62CE-AD67B2E6D5D5}"/>
              </a:ext>
            </a:extLst>
          </p:cNvPr>
          <p:cNvSpPr>
            <a:spLocks noGrp="1"/>
          </p:cNvSpPr>
          <p:nvPr>
            <p:ph type="title"/>
          </p:nvPr>
        </p:nvSpPr>
        <p:spPr>
          <a:xfrm>
            <a:off x="838200" y="365125"/>
            <a:ext cx="10515600" cy="483961"/>
          </a:xfrm>
        </p:spPr>
        <p:txBody>
          <a:bodyPr>
            <a:normAutofit/>
          </a:bodyPr>
          <a:lstStyle/>
          <a:p>
            <a:pPr algn="ctr"/>
            <a:r>
              <a:rPr kumimoji="1" lang="ja-JP" altLang="en-US" sz="2000" dirty="0"/>
              <a:t>児童発達支援事業所みつばち</a:t>
            </a:r>
            <a:r>
              <a:rPr kumimoji="1" lang="en-US" altLang="ja-JP" sz="2000" dirty="0"/>
              <a:t>5</a:t>
            </a:r>
            <a:r>
              <a:rPr kumimoji="1" lang="ja-JP" altLang="en-US" sz="2000" dirty="0"/>
              <a:t>領域のつながり</a:t>
            </a:r>
          </a:p>
        </p:txBody>
      </p:sp>
      <p:sp>
        <p:nvSpPr>
          <p:cNvPr id="3" name="コンテンツ プレースホルダー 2">
            <a:extLst>
              <a:ext uri="{FF2B5EF4-FFF2-40B4-BE49-F238E27FC236}">
                <a16:creationId xmlns:a16="http://schemas.microsoft.com/office/drawing/2014/main" id="{F0E49690-E7BA-DE45-5C2D-0AE66C9531D5}"/>
              </a:ext>
            </a:extLst>
          </p:cNvPr>
          <p:cNvSpPr>
            <a:spLocks noGrp="1"/>
          </p:cNvSpPr>
          <p:nvPr>
            <p:ph idx="1"/>
          </p:nvPr>
        </p:nvSpPr>
        <p:spPr>
          <a:xfrm>
            <a:off x="838200" y="849086"/>
            <a:ext cx="10515600" cy="5327877"/>
          </a:xfrm>
        </p:spPr>
        <p:txBody>
          <a:bodyPr>
            <a:normAutofit/>
          </a:bodyPr>
          <a:lstStyle/>
          <a:p>
            <a:pPr marL="0" indent="0">
              <a:buNone/>
            </a:pPr>
            <a:r>
              <a:rPr lang="ja-JP" altLang="en-US" sz="1800" u="sng" dirty="0">
                <a:solidFill>
                  <a:srgbClr val="FF0000"/>
                </a:solidFill>
              </a:rPr>
              <a:t>☆</a:t>
            </a:r>
            <a:r>
              <a:rPr kumimoji="1" lang="ja-JP" altLang="en-US" sz="1800" u="sng" dirty="0">
                <a:solidFill>
                  <a:srgbClr val="FF0000"/>
                </a:solidFill>
              </a:rPr>
              <a:t>⼈間関係・社会性</a:t>
            </a:r>
            <a:endParaRPr kumimoji="1" lang="en-US" altLang="ja-JP" sz="1800" u="sng" dirty="0">
              <a:solidFill>
                <a:srgbClr val="FF0000"/>
              </a:solidFill>
            </a:endParaRPr>
          </a:p>
          <a:p>
            <a:pPr marL="0" indent="0">
              <a:buNone/>
            </a:pPr>
            <a:r>
              <a:rPr kumimoji="1" lang="ja-JP" altLang="en-US" sz="1800" dirty="0"/>
              <a:t>順番や役割、ルール、感情のコントロールなど社会⽣活に適応するために必要なスキルの獲得を⽀援します。</a:t>
            </a:r>
          </a:p>
          <a:p>
            <a:pPr marL="0" indent="0">
              <a:buNone/>
            </a:pPr>
            <a:r>
              <a:rPr kumimoji="1" lang="ja-JP" altLang="en-US" sz="1800" dirty="0"/>
              <a:t>☆具体例☆</a:t>
            </a:r>
          </a:p>
          <a:p>
            <a:pPr marL="0" indent="0">
              <a:buNone/>
            </a:pPr>
            <a:r>
              <a:rPr kumimoji="1" lang="ja-JP" altLang="en-US" sz="1800" dirty="0"/>
              <a:t>・</a:t>
            </a:r>
            <a:r>
              <a:rPr kumimoji="1" lang="en-US" altLang="ja-JP" sz="1800" dirty="0"/>
              <a:t>SST</a:t>
            </a:r>
            <a:r>
              <a:rPr kumimoji="1" lang="ja-JP" altLang="en-US" sz="1800" dirty="0"/>
              <a:t>（ルールやマナーの経験、合図で○○する練習）・ごっこ遊び（協同遊び）</a:t>
            </a:r>
            <a:endParaRPr kumimoji="1" lang="en-US" altLang="ja-JP" sz="1800" dirty="0"/>
          </a:p>
          <a:p>
            <a:pPr marL="0" indent="0">
              <a:buNone/>
            </a:pPr>
            <a:r>
              <a:rPr lang="ja-JP" altLang="en-US" sz="1800" u="sng" dirty="0">
                <a:solidFill>
                  <a:srgbClr val="FF0000"/>
                </a:solidFill>
              </a:rPr>
              <a:t>☆</a:t>
            </a:r>
            <a:r>
              <a:rPr kumimoji="1" lang="ja-JP" altLang="en-US" sz="1800" u="sng" dirty="0">
                <a:solidFill>
                  <a:srgbClr val="FF0000"/>
                </a:solidFill>
              </a:rPr>
              <a:t>⾔語・コミュニケーション</a:t>
            </a:r>
            <a:endParaRPr kumimoji="1" lang="en-US" altLang="ja-JP" sz="1800" u="sng" dirty="0">
              <a:solidFill>
                <a:srgbClr val="FF0000"/>
              </a:solidFill>
            </a:endParaRPr>
          </a:p>
          <a:p>
            <a:pPr marL="0" indent="0">
              <a:buNone/>
            </a:pPr>
            <a:r>
              <a:rPr kumimoji="1" lang="ja-JP" altLang="en-US" sz="1800" dirty="0"/>
              <a:t>要求・模倣・注⽬・追視など、円滑なコミュニケーションスキルの獲得を促します。</a:t>
            </a:r>
          </a:p>
          <a:p>
            <a:pPr marL="0" indent="0">
              <a:buNone/>
            </a:pPr>
            <a:r>
              <a:rPr kumimoji="1" lang="ja-JP" altLang="en-US" sz="1800" dirty="0"/>
              <a:t>☆具体例☆</a:t>
            </a:r>
          </a:p>
          <a:p>
            <a:pPr marL="0" indent="0">
              <a:buNone/>
            </a:pPr>
            <a:r>
              <a:rPr kumimoji="1" lang="ja-JP" altLang="en-US" sz="1800" dirty="0"/>
              <a:t>・オノマトペなどの⾔葉遊び・応⽤⾏動分析（</a:t>
            </a:r>
            <a:r>
              <a:rPr kumimoji="1" lang="en-US" altLang="ja-JP" sz="1800" dirty="0"/>
              <a:t>ABA</a:t>
            </a:r>
            <a:r>
              <a:rPr kumimoji="1" lang="ja-JP" altLang="en-US" sz="1800" dirty="0"/>
              <a:t>）・御⽤学習</a:t>
            </a:r>
            <a:endParaRPr kumimoji="1" lang="en-US" altLang="ja-JP" sz="1800" dirty="0"/>
          </a:p>
          <a:p>
            <a:pPr marL="0" indent="0">
              <a:buNone/>
            </a:pPr>
            <a:r>
              <a:rPr kumimoji="1" lang="ja-JP" altLang="en-US" sz="1800" u="sng" dirty="0">
                <a:solidFill>
                  <a:srgbClr val="FF0000"/>
                </a:solidFill>
              </a:rPr>
              <a:t>☆認知・⾏動</a:t>
            </a:r>
            <a:endParaRPr kumimoji="1" lang="en-US" altLang="ja-JP" sz="1800" u="sng" dirty="0">
              <a:solidFill>
                <a:srgbClr val="FF0000"/>
              </a:solidFill>
            </a:endParaRPr>
          </a:p>
          <a:p>
            <a:pPr marL="0" indent="0">
              <a:buNone/>
            </a:pPr>
            <a:r>
              <a:rPr kumimoji="1" lang="ja-JP" altLang="en-US" sz="1800" dirty="0"/>
              <a:t>空間や物の概念形成を促し、適切な距離や⾏動の習得を⽀援します。</a:t>
            </a:r>
          </a:p>
          <a:p>
            <a:pPr marL="0" indent="0">
              <a:buNone/>
            </a:pPr>
            <a:r>
              <a:rPr kumimoji="1" lang="ja-JP" altLang="en-US" sz="1800" dirty="0"/>
              <a:t>☆具体例☆</a:t>
            </a:r>
          </a:p>
          <a:p>
            <a:pPr marL="0" indent="0">
              <a:buNone/>
            </a:pPr>
            <a:r>
              <a:rPr kumimoji="1" lang="ja-JP" altLang="en-US" sz="1800" dirty="0"/>
              <a:t>・空間認知・⽂字や数字・概念の形成・認知⾏動療法</a:t>
            </a:r>
          </a:p>
        </p:txBody>
      </p:sp>
    </p:spTree>
    <p:extLst>
      <p:ext uri="{BB962C8B-B14F-4D97-AF65-F5344CB8AC3E}">
        <p14:creationId xmlns:p14="http://schemas.microsoft.com/office/powerpoint/2010/main" val="19154295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39</TotalTime>
  <Words>931</Words>
  <Application>Microsoft Office PowerPoint</Application>
  <PresentationFormat>ワイド画面</PresentationFormat>
  <Paragraphs>82</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BIZ UDPゴシック</vt:lpstr>
      <vt:lpstr>游ゴシック</vt:lpstr>
      <vt:lpstr>游ゴシック Light</vt:lpstr>
      <vt:lpstr>Arial</vt:lpstr>
      <vt:lpstr>Office テーマ</vt:lpstr>
      <vt:lpstr>～児童発達支援～ 5領域支援プログラム</vt:lpstr>
      <vt:lpstr>➀支援プログラム作成までの流れ</vt:lpstr>
      <vt:lpstr>「本人支援」とは</vt:lpstr>
      <vt:lpstr>②５領域活動プログラム</vt:lpstr>
      <vt:lpstr>～5領域～</vt:lpstr>
      <vt:lpstr>～５領域～</vt:lpstr>
      <vt:lpstr>児童発達支援事業所みつばち5領域のつながり</vt:lpstr>
      <vt:lpstr>児童発達支援事業所みつばち5領域のつながり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祐雅 鈴木</dc:creator>
  <cp:lastModifiedBy>祐雅 鈴木</cp:lastModifiedBy>
  <cp:revision>1</cp:revision>
  <dcterms:created xsi:type="dcterms:W3CDTF">2025-04-15T06:57:22Z</dcterms:created>
  <dcterms:modified xsi:type="dcterms:W3CDTF">2025-04-15T07:37:18Z</dcterms:modified>
</cp:coreProperties>
</file>